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9" d="100"/>
          <a:sy n="119" d="100"/>
        </p:scale>
        <p:origin x="-1176" y="1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313C9B-8116-BC4C-8649-BDF8A183303C}" type="datetimeFigureOut">
              <a:rPr lang="en-US" smtClean="0"/>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4132467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313C9B-8116-BC4C-8649-BDF8A183303C}" type="datetimeFigureOut">
              <a:rPr lang="en-US" smtClean="0"/>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29162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313C9B-8116-BC4C-8649-BDF8A183303C}" type="datetimeFigureOut">
              <a:rPr lang="en-US" smtClean="0"/>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336091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313C9B-8116-BC4C-8649-BDF8A183303C}" type="datetimeFigureOut">
              <a:rPr lang="en-US" smtClean="0"/>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11577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313C9B-8116-BC4C-8649-BDF8A183303C}" type="datetimeFigureOut">
              <a:rPr lang="en-US" smtClean="0"/>
              <a:t>8/31/15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92337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313C9B-8116-BC4C-8649-BDF8A183303C}" type="datetimeFigureOut">
              <a:rPr lang="en-US" smtClean="0"/>
              <a:t>8/31/15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58508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313C9B-8116-BC4C-8649-BDF8A183303C}" type="datetimeFigureOut">
              <a:rPr lang="en-US" smtClean="0"/>
              <a:t>8/31/15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2579813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313C9B-8116-BC4C-8649-BDF8A183303C}" type="datetimeFigureOut">
              <a:rPr lang="en-US" smtClean="0"/>
              <a:t>8/31/15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4177214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313C9B-8116-BC4C-8649-BDF8A183303C}" type="datetimeFigureOut">
              <a:rPr lang="en-US" smtClean="0"/>
              <a:t>8/31/15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2992319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313C9B-8116-BC4C-8649-BDF8A183303C}" type="datetimeFigureOut">
              <a:rPr lang="en-US" smtClean="0"/>
              <a:t>8/31/15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1090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313C9B-8116-BC4C-8649-BDF8A183303C}" type="datetimeFigureOut">
              <a:rPr lang="en-US" smtClean="0"/>
              <a:t>8/31/15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1483D1-4875-654F-999A-BF3377CB4151}" type="slidenum">
              <a:rPr lang="en-US" smtClean="0"/>
              <a:t>‹#›</a:t>
            </a:fld>
            <a:endParaRPr lang="en-US"/>
          </a:p>
        </p:txBody>
      </p:sp>
    </p:spTree>
    <p:extLst>
      <p:ext uri="{BB962C8B-B14F-4D97-AF65-F5344CB8AC3E}">
        <p14:creationId xmlns:p14="http://schemas.microsoft.com/office/powerpoint/2010/main" val="11179627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313C9B-8116-BC4C-8649-BDF8A183303C}" type="datetimeFigureOut">
              <a:rPr lang="en-US" smtClean="0"/>
              <a:t>8/31/15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483D1-4875-654F-999A-BF3377CB4151}" type="slidenum">
              <a:rPr lang="en-US" smtClean="0"/>
              <a:t>‹#›</a:t>
            </a:fld>
            <a:endParaRPr lang="en-US"/>
          </a:p>
        </p:txBody>
      </p:sp>
    </p:spTree>
    <p:extLst>
      <p:ext uri="{BB962C8B-B14F-4D97-AF65-F5344CB8AC3E}">
        <p14:creationId xmlns:p14="http://schemas.microsoft.com/office/powerpoint/2010/main" val="4205373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546642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55633085"/>
              </p:ext>
            </p:extLst>
          </p:nvPr>
        </p:nvGraphicFramePr>
        <p:xfrm>
          <a:off x="1275155" y="1580493"/>
          <a:ext cx="5262995" cy="4426352"/>
        </p:xfrm>
        <a:graphic>
          <a:graphicData uri="http://schemas.openxmlformats.org/drawingml/2006/table">
            <a:tbl>
              <a:tblPr firstRow="1" bandRow="1">
                <a:tableStyleId>{5C22544A-7EE6-4342-B048-85BDC9FD1C3A}</a:tableStyleId>
              </a:tblPr>
              <a:tblGrid>
                <a:gridCol w="1622326"/>
                <a:gridCol w="1931458"/>
                <a:gridCol w="1709211"/>
              </a:tblGrid>
              <a:tr h="433208">
                <a:tc>
                  <a:txBody>
                    <a:bodyPr/>
                    <a:lstStyle/>
                    <a:p>
                      <a:endParaRPr lang="en-US" dirty="0"/>
                    </a:p>
                  </a:txBody>
                  <a:tcPr/>
                </a:tc>
                <a:tc>
                  <a:txBody>
                    <a:bodyPr/>
                    <a:lstStyle/>
                    <a:p>
                      <a:pPr algn="ctr"/>
                      <a:r>
                        <a:rPr lang="en-US" dirty="0" smtClean="0"/>
                        <a:t>Python</a:t>
                      </a:r>
                      <a:r>
                        <a:rPr lang="en-US" baseline="0" dirty="0" smtClean="0"/>
                        <a:t> (</a:t>
                      </a:r>
                      <a:r>
                        <a:rPr lang="en-US" dirty="0" smtClean="0"/>
                        <a:t>native)</a:t>
                      </a:r>
                      <a:endParaRPr lang="en-US" dirty="0"/>
                    </a:p>
                  </a:txBody>
                  <a:tcPr anchor="ctr"/>
                </a:tc>
                <a:tc>
                  <a:txBody>
                    <a:bodyPr/>
                    <a:lstStyle/>
                    <a:p>
                      <a:pPr algn="ctr"/>
                      <a:r>
                        <a:rPr lang="en-US" dirty="0" smtClean="0">
                          <a:latin typeface="Courier"/>
                          <a:cs typeface="Courier"/>
                        </a:rPr>
                        <a:t>options</a:t>
                      </a:r>
                      <a:endParaRPr lang="en-US" dirty="0">
                        <a:latin typeface="Courier"/>
                        <a:cs typeface="Courier"/>
                      </a:endParaRPr>
                    </a:p>
                  </a:txBody>
                  <a:tcPr anchor="ctr"/>
                </a:tc>
              </a:tr>
              <a:tr h="499143">
                <a:tc>
                  <a:txBody>
                    <a:bodyPr/>
                    <a:lstStyle/>
                    <a:p>
                      <a:r>
                        <a:rPr lang="en-US" dirty="0" smtClean="0"/>
                        <a:t>class</a:t>
                      </a:r>
                      <a:endParaRPr lang="en-US" dirty="0"/>
                    </a:p>
                  </a:txBody>
                  <a:tcPr anchor="ctr"/>
                </a:tc>
                <a:tc>
                  <a:txBody>
                    <a:bodyPr/>
                    <a:lstStyle/>
                    <a:p>
                      <a:pPr algn="ctr"/>
                      <a:endParaRPr lang="en-US" dirty="0"/>
                    </a:p>
                  </a:txBody>
                  <a:tcPr anchor="ctr"/>
                </a:tc>
                <a:tc>
                  <a:txBody>
                    <a:bodyPr/>
                    <a:lstStyle/>
                    <a:p>
                      <a:pPr algn="ctr"/>
                      <a:endParaRPr lang="en-US" dirty="0"/>
                    </a:p>
                  </a:txBody>
                  <a:tcPr anchor="ctr"/>
                </a:tc>
              </a:tr>
              <a:tr h="499143">
                <a:tc>
                  <a:txBody>
                    <a:bodyPr/>
                    <a:lstStyle/>
                    <a:p>
                      <a:r>
                        <a:rPr lang="en-US" dirty="0" smtClean="0"/>
                        <a:t>subclass</a:t>
                      </a:r>
                      <a:endParaRPr lang="en-US" dirty="0"/>
                    </a:p>
                  </a:txBody>
                  <a:tcPr anchor="ctr"/>
                </a:tc>
                <a:tc>
                  <a:txBody>
                    <a:bodyPr/>
                    <a:lstStyle/>
                    <a:p>
                      <a:pPr algn="ctr"/>
                      <a:endParaRPr lang="en-US" dirty="0" smtClean="0"/>
                    </a:p>
                  </a:txBody>
                  <a:tcPr anchor="ctr"/>
                </a:tc>
                <a:tc>
                  <a:txBody>
                    <a:bodyPr/>
                    <a:lstStyle/>
                    <a:p>
                      <a:pPr algn="ctr"/>
                      <a:endParaRPr lang="en-US" dirty="0"/>
                    </a:p>
                  </a:txBody>
                  <a:tcPr anchor="ctr"/>
                </a:tc>
              </a:tr>
              <a:tr h="499143">
                <a:tc>
                  <a:txBody>
                    <a:bodyPr/>
                    <a:lstStyle/>
                    <a:p>
                      <a:r>
                        <a:rPr lang="en-US" dirty="0" smtClean="0"/>
                        <a:t>instance</a:t>
                      </a:r>
                      <a:endParaRPr lang="en-US" dirty="0"/>
                    </a:p>
                  </a:txBody>
                  <a:tcPr anchor="ctr"/>
                </a:tc>
                <a:tc>
                  <a:txBody>
                    <a:bodyPr/>
                    <a:lstStyle/>
                    <a:p>
                      <a:pPr algn="ctr"/>
                      <a:endParaRPr lang="en-US" dirty="0" smtClean="0"/>
                    </a:p>
                  </a:txBody>
                  <a:tcPr anchor="ctr"/>
                </a:tc>
                <a:tc>
                  <a:txBody>
                    <a:bodyPr/>
                    <a:lstStyle/>
                    <a:p>
                      <a:pPr algn="ctr"/>
                      <a:endParaRPr lang="en-US" dirty="0"/>
                    </a:p>
                  </a:txBody>
                  <a:tcPr anchor="ctr"/>
                </a:tc>
              </a:tr>
              <a:tr h="499143">
                <a:tc>
                  <a:txBody>
                    <a:bodyPr/>
                    <a:lstStyle/>
                    <a:p>
                      <a:r>
                        <a:rPr lang="en-US" dirty="0" smtClean="0"/>
                        <a:t>method</a:t>
                      </a:r>
                      <a:r>
                        <a:rPr lang="en-US" sz="1800" kern="1200" dirty="0" smtClean="0">
                          <a:solidFill>
                            <a:schemeClr val="dk1"/>
                          </a:solidFill>
                          <a:latin typeface="+mn-lt"/>
                          <a:ea typeface="+mn-ea"/>
                          <a:cs typeface="+mn-cs"/>
                        </a:rPr>
                        <a:t>¹</a:t>
                      </a:r>
                      <a:endParaRPr lang="en-US" dirty="0"/>
                    </a:p>
                  </a:txBody>
                  <a:tcPr anchor="ctr"/>
                </a:tc>
                <a:tc>
                  <a:txBody>
                    <a:bodyPr/>
                    <a:lstStyle/>
                    <a:p>
                      <a:pPr algn="ctr"/>
                      <a:endParaRPr lang="en-US" dirty="0" smtClean="0"/>
                    </a:p>
                  </a:txBody>
                  <a:tcPr anchor="ctr"/>
                </a:tc>
                <a:tc>
                  <a:txBody>
                    <a:bodyPr/>
                    <a:lstStyle/>
                    <a:p>
                      <a:pPr algn="ctr"/>
                      <a:endParaRPr lang="en-US" dirty="0"/>
                    </a:p>
                  </a:txBody>
                  <a:tcPr anchor="ctr"/>
                </a:tc>
              </a:tr>
              <a:tr h="499143">
                <a:tc>
                  <a:txBody>
                    <a:bodyPr/>
                    <a:lstStyle/>
                    <a:p>
                      <a:r>
                        <a:rPr lang="en-US" dirty="0" smtClean="0">
                          <a:latin typeface="Courier"/>
                          <a:cs typeface="Courier"/>
                        </a:rPr>
                        <a:t>with</a:t>
                      </a:r>
                      <a:r>
                        <a:rPr lang="en-US" dirty="0" smtClean="0"/>
                        <a:t> context</a:t>
                      </a:r>
                      <a:endParaRPr lang="en-US" dirty="0"/>
                    </a:p>
                  </a:txBody>
                  <a:tcPr anchor="ctr"/>
                </a:tc>
                <a:tc>
                  <a:txBody>
                    <a:bodyPr/>
                    <a:lstStyle/>
                    <a:p>
                      <a:pPr algn="ctr"/>
                      <a:endParaRPr lang="en-US" dirty="0" smtClean="0"/>
                    </a:p>
                  </a:txBody>
                  <a:tcPr anchor="ctr"/>
                </a:tc>
                <a:tc>
                  <a:txBody>
                    <a:bodyPr/>
                    <a:lstStyle/>
                    <a:p>
                      <a:pPr algn="ctr"/>
                      <a:endParaRPr lang="en-US" dirty="0"/>
                    </a:p>
                  </a:txBody>
                  <a:tcPr anchor="ctr"/>
                </a:tc>
              </a:tr>
              <a:tr h="499143">
                <a:tc>
                  <a:txBody>
                    <a:bodyPr/>
                    <a:lstStyle/>
                    <a:p>
                      <a:r>
                        <a:rPr lang="en-US" dirty="0" smtClean="0"/>
                        <a:t>named</a:t>
                      </a:r>
                      <a:r>
                        <a:rPr lang="en-US" baseline="0" dirty="0" smtClean="0"/>
                        <a:t> styles</a:t>
                      </a:r>
                      <a:endParaRPr lang="en-US" dirty="0"/>
                    </a:p>
                  </a:txBody>
                  <a:tcPr anchor="ctr"/>
                </a:tc>
                <a:tc>
                  <a:txBody>
                    <a:bodyPr/>
                    <a:lstStyle/>
                    <a:p>
                      <a:pPr algn="ctr"/>
                      <a:endParaRPr lang="en-US" dirty="0"/>
                    </a:p>
                  </a:txBody>
                  <a:tcPr anchor="ctr"/>
                </a:tc>
                <a:tc>
                  <a:txBody>
                    <a:bodyPr/>
                    <a:lstStyle/>
                    <a:p>
                      <a:pPr algn="ctr"/>
                      <a:endParaRPr lang="en-US" dirty="0"/>
                    </a:p>
                  </a:txBody>
                  <a:tcPr anchor="ctr"/>
                </a:tc>
              </a:tr>
              <a:tr h="499143">
                <a:tc>
                  <a:txBody>
                    <a:bodyPr/>
                    <a:lstStyle/>
                    <a:p>
                      <a:r>
                        <a:rPr lang="en-US" dirty="0" smtClean="0"/>
                        <a:t>updates</a:t>
                      </a:r>
                      <a:endParaRPr lang="en-US" dirty="0"/>
                    </a:p>
                  </a:txBody>
                  <a:tcPr anchor="ctr"/>
                </a:tc>
                <a:tc>
                  <a:txBody>
                    <a:bodyPr/>
                    <a:lstStyle/>
                    <a:p>
                      <a:pPr algn="ctr"/>
                      <a:r>
                        <a:rPr lang="en-US" dirty="0" smtClean="0"/>
                        <a:t>destructive</a:t>
                      </a:r>
                    </a:p>
                  </a:txBody>
                  <a:tcPr anchor="ctr"/>
                </a:tc>
                <a:tc>
                  <a:txBody>
                    <a:bodyPr/>
                    <a:lstStyle/>
                    <a:p>
                      <a:pPr algn="ctr"/>
                      <a:r>
                        <a:rPr lang="en-US" dirty="0" smtClean="0"/>
                        <a:t>layered</a:t>
                      </a:r>
                      <a:endParaRPr lang="en-US" dirty="0"/>
                    </a:p>
                  </a:txBody>
                  <a:tcPr anchor="ctr"/>
                </a:tc>
              </a:tr>
              <a:tr h="499143">
                <a:tc>
                  <a:txBody>
                    <a:bodyPr/>
                    <a:lstStyle/>
                    <a:p>
                      <a:r>
                        <a:rPr lang="en-US" dirty="0" smtClean="0"/>
                        <a:t>strategy</a:t>
                      </a:r>
                      <a:endParaRPr lang="en-US" dirty="0"/>
                    </a:p>
                  </a:txBody>
                  <a:tcPr anchor="ctr"/>
                </a:tc>
                <a:tc>
                  <a:txBody>
                    <a:bodyPr/>
                    <a:lstStyle/>
                    <a:p>
                      <a:pPr algn="ctr"/>
                      <a:r>
                        <a:rPr lang="en-US" dirty="0" smtClean="0"/>
                        <a:t>inheritance</a:t>
                      </a:r>
                    </a:p>
                  </a:txBody>
                  <a:tcPr anchor="ctr"/>
                </a:tc>
                <a:tc>
                  <a:txBody>
                    <a:bodyPr/>
                    <a:lstStyle/>
                    <a:p>
                      <a:pPr algn="ctr"/>
                      <a:r>
                        <a:rPr lang="en-US" dirty="0" smtClean="0"/>
                        <a:t>delegation</a:t>
                      </a:r>
                      <a:endParaRPr lang="en-US" dirty="0"/>
                    </a:p>
                  </a:txBody>
                  <a:tcPr anchor="ctr"/>
                </a:tc>
              </a:tr>
            </a:tbl>
          </a:graphicData>
        </a:graphic>
      </p:graphicFrame>
      <p:sp>
        <p:nvSpPr>
          <p:cNvPr id="8" name="Oval 7"/>
          <p:cNvSpPr/>
          <p:nvPr/>
        </p:nvSpPr>
        <p:spPr>
          <a:xfrm>
            <a:off x="5577281" y="2149554"/>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577281" y="2649709"/>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5577281" y="3149864"/>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577281" y="3650019"/>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577281" y="4150174"/>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765801" y="2149554"/>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3765801" y="2649709"/>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765801" y="3149864"/>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3765801" y="4150174"/>
            <a:ext cx="219456" cy="21945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778331" y="3650019"/>
            <a:ext cx="219456" cy="21945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Pie 6"/>
          <p:cNvSpPr/>
          <p:nvPr/>
        </p:nvSpPr>
        <p:spPr>
          <a:xfrm>
            <a:off x="7183661" y="2651289"/>
            <a:ext cx="231986" cy="217876"/>
          </a:xfrm>
          <a:prstGeom prst="pie">
            <a:avLst>
              <a:gd name="adj1" fmla="val 5284104"/>
              <a:gd name="adj2" fmla="val 1620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9" name="Oval 18"/>
          <p:cNvSpPr/>
          <p:nvPr/>
        </p:nvSpPr>
        <p:spPr>
          <a:xfrm>
            <a:off x="3778331" y="4650327"/>
            <a:ext cx="219456" cy="21945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5577281" y="4650327"/>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Pie 20"/>
          <p:cNvSpPr/>
          <p:nvPr/>
        </p:nvSpPr>
        <p:spPr>
          <a:xfrm>
            <a:off x="3778331" y="3651599"/>
            <a:ext cx="231986" cy="217876"/>
          </a:xfrm>
          <a:prstGeom prst="pie">
            <a:avLst>
              <a:gd name="adj1" fmla="val 10873734"/>
              <a:gd name="adj2" fmla="val 1620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 name="TextBox 1"/>
          <p:cNvSpPr txBox="1"/>
          <p:nvPr/>
        </p:nvSpPr>
        <p:spPr>
          <a:xfrm>
            <a:off x="1275154" y="6136914"/>
            <a:ext cx="5402143" cy="369332"/>
          </a:xfrm>
          <a:prstGeom prst="rect">
            <a:avLst/>
          </a:prstGeom>
          <a:noFill/>
        </p:spPr>
        <p:txBody>
          <a:bodyPr wrap="square" rtlCol="0">
            <a:spAutoFit/>
          </a:bodyPr>
          <a:lstStyle/>
          <a:p>
            <a:r>
              <a:rPr lang="en-US" dirty="0" smtClean="0"/>
              <a:t>¹ </a:t>
            </a:r>
            <a:r>
              <a:rPr lang="en-US" sz="1400" dirty="0" smtClean="0"/>
              <a:t>Native method parameters unconnected to class or instance variables.</a:t>
            </a:r>
            <a:endParaRPr lang="en-US" sz="1400" dirty="0"/>
          </a:p>
        </p:txBody>
      </p:sp>
    </p:spTree>
    <p:extLst>
      <p:ext uri="{BB962C8B-B14F-4D97-AF65-F5344CB8AC3E}">
        <p14:creationId xmlns:p14="http://schemas.microsoft.com/office/powerpoint/2010/main" val="164837087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34"/>
          <p:cNvCxnSpPr>
            <a:stCxn id="24" idx="4"/>
          </p:cNvCxnSpPr>
          <p:nvPr/>
        </p:nvCxnSpPr>
        <p:spPr>
          <a:xfrm>
            <a:off x="5593948" y="1103307"/>
            <a:ext cx="9320" cy="3720764"/>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4" name="Content Placeholder 3"/>
          <p:cNvGraphicFramePr>
            <a:graphicFrameLocks noGrp="1"/>
          </p:cNvGraphicFramePr>
          <p:nvPr>
            <p:ph idx="1"/>
            <p:extLst>
              <p:ext uri="{D42A27DB-BD31-4B8C-83A1-F6EECF244321}">
                <p14:modId xmlns:p14="http://schemas.microsoft.com/office/powerpoint/2010/main" val="2366487887"/>
              </p:ext>
            </p:extLst>
          </p:nvPr>
        </p:nvGraphicFramePr>
        <p:xfrm>
          <a:off x="1228132" y="292847"/>
          <a:ext cx="5196950" cy="5839002"/>
        </p:xfrm>
        <a:graphic>
          <a:graphicData uri="http://schemas.openxmlformats.org/drawingml/2006/table">
            <a:tbl>
              <a:tblPr firstRow="1" bandRow="1">
                <a:tableStyleId>{5C22544A-7EE6-4342-B048-85BDC9FD1C3A}</a:tableStyleId>
              </a:tblPr>
              <a:tblGrid>
                <a:gridCol w="1601968"/>
                <a:gridCol w="1907220"/>
                <a:gridCol w="1687762"/>
              </a:tblGrid>
              <a:tr h="415182">
                <a:tc>
                  <a:txBody>
                    <a:bodyPr/>
                    <a:lstStyle/>
                    <a:p>
                      <a:endParaRPr lang="en-US" dirty="0"/>
                    </a:p>
                  </a:txBody>
                  <a:tcPr/>
                </a:tc>
                <a:tc>
                  <a:txBody>
                    <a:bodyPr/>
                    <a:lstStyle/>
                    <a:p>
                      <a:pPr algn="ctr"/>
                      <a:r>
                        <a:rPr lang="en-US" dirty="0" smtClean="0"/>
                        <a:t>stoc</a:t>
                      </a:r>
                      <a:r>
                        <a:rPr lang="en-US" baseline="0" dirty="0" smtClean="0"/>
                        <a:t>k </a:t>
                      </a:r>
                      <a:r>
                        <a:rPr lang="en-US" dirty="0" smtClean="0"/>
                        <a:t>Python</a:t>
                      </a:r>
                      <a:endParaRPr lang="en-US" dirty="0"/>
                    </a:p>
                  </a:txBody>
                  <a:tcPr anchor="ctr"/>
                </a:tc>
                <a:tc>
                  <a:txBody>
                    <a:bodyPr/>
                    <a:lstStyle/>
                    <a:p>
                      <a:pPr algn="ctr"/>
                      <a:r>
                        <a:rPr lang="en-US" dirty="0" smtClean="0">
                          <a:latin typeface="Courier"/>
                          <a:cs typeface="Courier"/>
                        </a:rPr>
                        <a:t>options</a:t>
                      </a:r>
                      <a:endParaRPr lang="en-US" dirty="0">
                        <a:latin typeface="Courier"/>
                        <a:cs typeface="Courier"/>
                      </a:endParaRPr>
                    </a:p>
                  </a:txBody>
                  <a:tcPr anchor="ctr"/>
                </a:tc>
              </a:tr>
              <a:tr h="478374">
                <a:tc>
                  <a:txBody>
                    <a:bodyPr/>
                    <a:lstStyle/>
                    <a:p>
                      <a:r>
                        <a:rPr lang="en-US" dirty="0" smtClean="0"/>
                        <a:t>config.</a:t>
                      </a:r>
                      <a:r>
                        <a:rPr lang="en-US" baseline="0" dirty="0" smtClean="0"/>
                        <a:t> file</a:t>
                      </a:r>
                      <a:endParaRPr lang="en-US" dirty="0"/>
                    </a:p>
                  </a:txBody>
                  <a:tcPr anchor="ctr"/>
                </a:tc>
                <a:tc>
                  <a:txBody>
                    <a:bodyPr/>
                    <a:lstStyle/>
                    <a:p>
                      <a:pPr algn="ctr"/>
                      <a:endParaRPr lang="en-US" dirty="0"/>
                    </a:p>
                  </a:txBody>
                  <a:tcPr anchor="ctr"/>
                </a:tc>
                <a:tc>
                  <a:txBody>
                    <a:bodyPr/>
                    <a:lstStyle/>
                    <a:p>
                      <a:pPr algn="ctr"/>
                      <a:endParaRPr lang="en-US" dirty="0"/>
                    </a:p>
                  </a:txBody>
                  <a:tcPr anchor="ctr"/>
                </a:tc>
              </a:tr>
              <a:tr h="478374">
                <a:tc>
                  <a:txBody>
                    <a:bodyPr/>
                    <a:lstStyle/>
                    <a:p>
                      <a:r>
                        <a:rPr lang="en-US" dirty="0" smtClean="0"/>
                        <a:t>module</a:t>
                      </a:r>
                      <a:endParaRPr lang="en-US" dirty="0"/>
                    </a:p>
                  </a:txBody>
                  <a:tcPr anchor="ctr"/>
                </a:tc>
                <a:tc>
                  <a:txBody>
                    <a:bodyPr/>
                    <a:lstStyle/>
                    <a:p>
                      <a:pPr algn="ctr"/>
                      <a:endParaRPr lang="en-US" dirty="0"/>
                    </a:p>
                  </a:txBody>
                  <a:tcPr anchor="ctr"/>
                </a:tc>
                <a:tc>
                  <a:txBody>
                    <a:bodyPr/>
                    <a:lstStyle/>
                    <a:p>
                      <a:pPr algn="ctr"/>
                      <a:endParaRPr lang="en-US" dirty="0"/>
                    </a:p>
                  </a:txBody>
                  <a:tcPr anchor="ctr"/>
                </a:tc>
              </a:tr>
              <a:tr h="478374">
                <a:tc>
                  <a:txBody>
                    <a:bodyPr/>
                    <a:lstStyle/>
                    <a:p>
                      <a:r>
                        <a:rPr lang="en-US" dirty="0" smtClean="0"/>
                        <a:t>class</a:t>
                      </a:r>
                      <a:endParaRPr lang="en-US" dirty="0"/>
                    </a:p>
                  </a:txBody>
                  <a:tcPr anchor="ctr"/>
                </a:tc>
                <a:tc>
                  <a:txBody>
                    <a:bodyPr/>
                    <a:lstStyle/>
                    <a:p>
                      <a:pPr algn="ctr"/>
                      <a:endParaRPr lang="en-US" dirty="0"/>
                    </a:p>
                  </a:txBody>
                  <a:tcPr anchor="ctr"/>
                </a:tc>
                <a:tc>
                  <a:txBody>
                    <a:bodyPr/>
                    <a:lstStyle/>
                    <a:p>
                      <a:pPr algn="ctr"/>
                      <a:endParaRPr lang="en-US" dirty="0"/>
                    </a:p>
                  </a:txBody>
                  <a:tcPr anchor="ctr"/>
                </a:tc>
              </a:tr>
              <a:tr h="478374">
                <a:tc>
                  <a:txBody>
                    <a:bodyPr/>
                    <a:lstStyle/>
                    <a:p>
                      <a:r>
                        <a:rPr lang="en-US" dirty="0" smtClean="0"/>
                        <a:t>subclass</a:t>
                      </a:r>
                      <a:endParaRPr lang="en-US" dirty="0"/>
                    </a:p>
                  </a:txBody>
                  <a:tcPr anchor="ctr"/>
                </a:tc>
                <a:tc>
                  <a:txBody>
                    <a:bodyPr/>
                    <a:lstStyle/>
                    <a:p>
                      <a:pPr algn="ctr"/>
                      <a:endParaRPr lang="en-US" dirty="0" smtClean="0"/>
                    </a:p>
                  </a:txBody>
                  <a:tcPr anchor="ctr"/>
                </a:tc>
                <a:tc>
                  <a:txBody>
                    <a:bodyPr/>
                    <a:lstStyle/>
                    <a:p>
                      <a:pPr algn="ctr"/>
                      <a:endParaRPr lang="en-US" dirty="0"/>
                    </a:p>
                  </a:txBody>
                  <a:tcPr anchor="ctr"/>
                </a:tc>
              </a:tr>
              <a:tr h="478374">
                <a:tc>
                  <a:txBody>
                    <a:bodyPr/>
                    <a:lstStyle/>
                    <a:p>
                      <a:r>
                        <a:rPr lang="en-US" dirty="0" smtClean="0"/>
                        <a:t>instance</a:t>
                      </a:r>
                      <a:endParaRPr lang="en-US" dirty="0"/>
                    </a:p>
                  </a:txBody>
                  <a:tcPr anchor="ctr"/>
                </a:tc>
                <a:tc>
                  <a:txBody>
                    <a:bodyPr/>
                    <a:lstStyle/>
                    <a:p>
                      <a:pPr algn="ctr"/>
                      <a:endParaRPr lang="en-US" dirty="0" smtClean="0"/>
                    </a:p>
                  </a:txBody>
                  <a:tcPr anchor="ctr"/>
                </a:tc>
                <a:tc>
                  <a:txBody>
                    <a:bodyPr/>
                    <a:lstStyle/>
                    <a:p>
                      <a:pPr algn="ctr"/>
                      <a:endParaRPr lang="en-US" dirty="0"/>
                    </a:p>
                  </a:txBody>
                  <a:tcPr anchor="ctr"/>
                </a:tc>
              </a:tr>
              <a:tr h="478374">
                <a:tc>
                  <a:txBody>
                    <a:bodyPr/>
                    <a:lstStyle/>
                    <a:p>
                      <a:r>
                        <a:rPr lang="en-US" dirty="0" smtClean="0"/>
                        <a:t>method</a:t>
                      </a:r>
                      <a:endParaRPr lang="en-US" dirty="0"/>
                    </a:p>
                  </a:txBody>
                  <a:tcPr anchor="ctr"/>
                </a:tc>
                <a:tc>
                  <a:txBody>
                    <a:bodyPr/>
                    <a:lstStyle/>
                    <a:p>
                      <a:pPr algn="ctr"/>
                      <a:endParaRPr lang="en-US" dirty="0" smtClean="0"/>
                    </a:p>
                  </a:txBody>
                  <a:tcPr anchor="ctr"/>
                </a:tc>
                <a:tc>
                  <a:txBody>
                    <a:bodyPr/>
                    <a:lstStyle/>
                    <a:p>
                      <a:pPr algn="ctr"/>
                      <a:endParaRPr lang="en-US" dirty="0"/>
                    </a:p>
                  </a:txBody>
                  <a:tcPr anchor="ctr"/>
                </a:tc>
              </a:tr>
              <a:tr h="598272">
                <a:tc>
                  <a:txBody>
                    <a:bodyPr/>
                    <a:lstStyle/>
                    <a:p>
                      <a:r>
                        <a:rPr lang="en-US" dirty="0" smtClean="0"/>
                        <a:t>function/method</a:t>
                      </a:r>
                      <a:r>
                        <a:rPr lang="en-US" baseline="0" dirty="0" smtClean="0"/>
                        <a:t> call</a:t>
                      </a:r>
                      <a:endParaRPr lang="en-US" dirty="0"/>
                    </a:p>
                  </a:txBody>
                  <a:tcPr anchor="ctr"/>
                </a:tc>
                <a:tc>
                  <a:txBody>
                    <a:bodyPr/>
                    <a:lstStyle/>
                    <a:p>
                      <a:pPr algn="ctr"/>
                      <a:endParaRPr lang="en-US" dirty="0" smtClean="0"/>
                    </a:p>
                  </a:txBody>
                  <a:tcPr anchor="ctr"/>
                </a:tc>
                <a:tc>
                  <a:txBody>
                    <a:bodyPr/>
                    <a:lstStyle/>
                    <a:p>
                      <a:pPr algn="ctr"/>
                      <a:endParaRPr lang="en-US" dirty="0"/>
                    </a:p>
                  </a:txBody>
                  <a:tcPr anchor="ctr"/>
                </a:tc>
              </a:tr>
              <a:tr h="478374">
                <a:tc>
                  <a:txBody>
                    <a:bodyPr/>
                    <a:lstStyle/>
                    <a:p>
                      <a:r>
                        <a:rPr lang="en-US" dirty="0" smtClean="0">
                          <a:latin typeface="Courier"/>
                          <a:cs typeface="Courier"/>
                        </a:rPr>
                        <a:t>with</a:t>
                      </a:r>
                      <a:r>
                        <a:rPr lang="en-US" dirty="0" smtClean="0"/>
                        <a:t> context</a:t>
                      </a:r>
                      <a:endParaRPr lang="en-US" dirty="0"/>
                    </a:p>
                  </a:txBody>
                  <a:tcPr anchor="ctr"/>
                </a:tc>
                <a:tc>
                  <a:txBody>
                    <a:bodyPr/>
                    <a:lstStyle/>
                    <a:p>
                      <a:pPr algn="ctr"/>
                      <a:endParaRPr lang="en-US" dirty="0" smtClean="0"/>
                    </a:p>
                  </a:txBody>
                  <a:tcPr anchor="ctr"/>
                </a:tc>
                <a:tc>
                  <a:txBody>
                    <a:bodyPr/>
                    <a:lstStyle/>
                    <a:p>
                      <a:pPr algn="ctr"/>
                      <a:endParaRPr lang="en-US" dirty="0"/>
                    </a:p>
                  </a:txBody>
                  <a:tcPr anchor="ctr"/>
                </a:tc>
              </a:tr>
              <a:tr h="478374">
                <a:tc>
                  <a:txBody>
                    <a:bodyPr/>
                    <a:lstStyle/>
                    <a:p>
                      <a:r>
                        <a:rPr lang="en-US" dirty="0" smtClean="0"/>
                        <a:t>named</a:t>
                      </a:r>
                      <a:r>
                        <a:rPr lang="en-US" baseline="0" dirty="0" smtClean="0"/>
                        <a:t> styles</a:t>
                      </a:r>
                      <a:endParaRPr lang="en-US" dirty="0"/>
                    </a:p>
                  </a:txBody>
                  <a:tcPr anchor="ctr"/>
                </a:tc>
                <a:tc>
                  <a:txBody>
                    <a:bodyPr/>
                    <a:lstStyle/>
                    <a:p>
                      <a:pPr algn="ctr"/>
                      <a:endParaRPr lang="en-US" dirty="0"/>
                    </a:p>
                  </a:txBody>
                  <a:tcPr anchor="ctr"/>
                </a:tc>
                <a:tc>
                  <a:txBody>
                    <a:bodyPr/>
                    <a:lstStyle/>
                    <a:p>
                      <a:pPr algn="ctr"/>
                      <a:endParaRPr lang="en-US" dirty="0"/>
                    </a:p>
                  </a:txBody>
                  <a:tcPr anchor="ctr"/>
                </a:tc>
              </a:tr>
              <a:tr h="478374">
                <a:tc>
                  <a:txBody>
                    <a:bodyPr/>
                    <a:lstStyle/>
                    <a:p>
                      <a:r>
                        <a:rPr lang="en-US" dirty="0" smtClean="0"/>
                        <a:t>updates</a:t>
                      </a:r>
                      <a:endParaRPr lang="en-US" dirty="0"/>
                    </a:p>
                  </a:txBody>
                  <a:tcPr anchor="ctr"/>
                </a:tc>
                <a:tc>
                  <a:txBody>
                    <a:bodyPr/>
                    <a:lstStyle/>
                    <a:p>
                      <a:pPr algn="ctr"/>
                      <a:r>
                        <a:rPr lang="en-US" dirty="0" smtClean="0"/>
                        <a:t>destructive</a:t>
                      </a:r>
                    </a:p>
                  </a:txBody>
                  <a:tcPr anchor="ctr"/>
                </a:tc>
                <a:tc>
                  <a:txBody>
                    <a:bodyPr/>
                    <a:lstStyle/>
                    <a:p>
                      <a:pPr algn="ctr"/>
                      <a:r>
                        <a:rPr lang="en-US" dirty="0" smtClean="0"/>
                        <a:t>layered</a:t>
                      </a:r>
                      <a:endParaRPr lang="en-US" dirty="0"/>
                    </a:p>
                  </a:txBody>
                  <a:tcPr anchor="ctr"/>
                </a:tc>
              </a:tr>
              <a:tr h="478374">
                <a:tc>
                  <a:txBody>
                    <a:bodyPr/>
                    <a:lstStyle/>
                    <a:p>
                      <a:r>
                        <a:rPr lang="en-US" dirty="0" smtClean="0"/>
                        <a:t>strategy</a:t>
                      </a:r>
                      <a:endParaRPr lang="en-US" dirty="0"/>
                    </a:p>
                  </a:txBody>
                  <a:tcPr anchor="ctr"/>
                </a:tc>
                <a:tc>
                  <a:txBody>
                    <a:bodyPr/>
                    <a:lstStyle/>
                    <a:p>
                      <a:pPr algn="ctr"/>
                      <a:r>
                        <a:rPr lang="en-US" dirty="0" smtClean="0"/>
                        <a:t>inheritance</a:t>
                      </a:r>
                    </a:p>
                  </a:txBody>
                  <a:tcPr anchor="ctr"/>
                </a:tc>
                <a:tc>
                  <a:txBody>
                    <a:bodyPr/>
                    <a:lstStyle/>
                    <a:p>
                      <a:pPr algn="ctr"/>
                      <a:r>
                        <a:rPr lang="en-US" dirty="0" smtClean="0"/>
                        <a:t>delegation</a:t>
                      </a:r>
                      <a:endParaRPr lang="en-US" dirty="0"/>
                    </a:p>
                  </a:txBody>
                  <a:tcPr anchor="ctr"/>
                </a:tc>
              </a:tr>
            </a:tbl>
          </a:graphicData>
        </a:graphic>
      </p:graphicFrame>
      <p:sp>
        <p:nvSpPr>
          <p:cNvPr id="8" name="Oval 7"/>
          <p:cNvSpPr/>
          <p:nvPr/>
        </p:nvSpPr>
        <p:spPr>
          <a:xfrm>
            <a:off x="5484220" y="1868907"/>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484220" y="2361435"/>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5484220" y="2853963"/>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84220" y="3346491"/>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5484220" y="3839019"/>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647206" y="1868907"/>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3642507" y="2361435"/>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637808" y="2853963"/>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648771" y="4331547"/>
            <a:ext cx="219456" cy="21945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5484220" y="4331547"/>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226486" y="6281255"/>
            <a:ext cx="5449165" cy="954107"/>
          </a:xfrm>
          <a:prstGeom prst="rect">
            <a:avLst/>
          </a:prstGeom>
          <a:noFill/>
        </p:spPr>
        <p:txBody>
          <a:bodyPr wrap="square" rtlCol="0">
            <a:spAutoFit/>
          </a:bodyPr>
          <a:lstStyle/>
          <a:p>
            <a:r>
              <a:rPr lang="en-US" sz="1400" dirty="0" smtClean="0"/>
              <a:t>Half marks because module defaults unconnected to class or function defaults, naïve method parameters unconnected to class or instance variables. And while defaults can be set for functions and methods, those defaults cannot be dynamically adjusted.</a:t>
            </a:r>
            <a:endParaRPr lang="en-US" sz="1400" dirty="0"/>
          </a:p>
        </p:txBody>
      </p:sp>
      <p:sp>
        <p:nvSpPr>
          <p:cNvPr id="22" name="Oval 21"/>
          <p:cNvSpPr/>
          <p:nvPr/>
        </p:nvSpPr>
        <p:spPr>
          <a:xfrm>
            <a:off x="3644074" y="883851"/>
            <a:ext cx="219456" cy="21945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5484220" y="1376379"/>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5484220" y="883851"/>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644074" y="4824071"/>
            <a:ext cx="219456" cy="21945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5484220" y="4824071"/>
            <a:ext cx="219456" cy="21945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3633109" y="3346491"/>
            <a:ext cx="231986" cy="219456"/>
            <a:chOff x="7428012" y="1843074"/>
            <a:chExt cx="231986" cy="219456"/>
          </a:xfrm>
        </p:grpSpPr>
        <p:sp>
          <p:nvSpPr>
            <p:cNvPr id="18" name="Oval 17"/>
            <p:cNvSpPr/>
            <p:nvPr/>
          </p:nvSpPr>
          <p:spPr>
            <a:xfrm>
              <a:off x="7440542" y="1843074"/>
              <a:ext cx="219456" cy="21945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Pie 27"/>
            <p:cNvSpPr/>
            <p:nvPr/>
          </p:nvSpPr>
          <p:spPr>
            <a:xfrm>
              <a:off x="7428012" y="1844654"/>
              <a:ext cx="231986" cy="217876"/>
            </a:xfrm>
            <a:prstGeom prst="pie">
              <a:avLst>
                <a:gd name="adj1" fmla="val 5284104"/>
                <a:gd name="adj2" fmla="val 1620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29" name="Group 28"/>
          <p:cNvGrpSpPr/>
          <p:nvPr/>
        </p:nvGrpSpPr>
        <p:grpSpPr>
          <a:xfrm>
            <a:off x="3639375" y="1376379"/>
            <a:ext cx="231986" cy="219456"/>
            <a:chOff x="7428012" y="1843074"/>
            <a:chExt cx="231986" cy="219456"/>
          </a:xfrm>
        </p:grpSpPr>
        <p:sp>
          <p:nvSpPr>
            <p:cNvPr id="30" name="Oval 29"/>
            <p:cNvSpPr/>
            <p:nvPr/>
          </p:nvSpPr>
          <p:spPr>
            <a:xfrm>
              <a:off x="7440542" y="1843074"/>
              <a:ext cx="219456" cy="21945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Pie 30"/>
            <p:cNvSpPr/>
            <p:nvPr/>
          </p:nvSpPr>
          <p:spPr>
            <a:xfrm>
              <a:off x="7428012" y="1844654"/>
              <a:ext cx="231986" cy="217876"/>
            </a:xfrm>
            <a:prstGeom prst="pie">
              <a:avLst>
                <a:gd name="adj1" fmla="val 5284104"/>
                <a:gd name="adj2" fmla="val 1620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32" name="Group 31"/>
          <p:cNvGrpSpPr/>
          <p:nvPr/>
        </p:nvGrpSpPr>
        <p:grpSpPr>
          <a:xfrm>
            <a:off x="3640940" y="3839019"/>
            <a:ext cx="231986" cy="219456"/>
            <a:chOff x="7428012" y="1843074"/>
            <a:chExt cx="231986" cy="219456"/>
          </a:xfrm>
        </p:grpSpPr>
        <p:sp>
          <p:nvSpPr>
            <p:cNvPr id="33" name="Oval 32"/>
            <p:cNvSpPr/>
            <p:nvPr/>
          </p:nvSpPr>
          <p:spPr>
            <a:xfrm>
              <a:off x="7440542" y="1843074"/>
              <a:ext cx="219456" cy="219456"/>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Pie 33"/>
            <p:cNvSpPr/>
            <p:nvPr/>
          </p:nvSpPr>
          <p:spPr>
            <a:xfrm>
              <a:off x="7428012" y="1844654"/>
              <a:ext cx="231986" cy="217876"/>
            </a:xfrm>
            <a:prstGeom prst="pie">
              <a:avLst>
                <a:gd name="adj1" fmla="val 5284104"/>
                <a:gd name="adj2" fmla="val 16200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cxnSp>
        <p:nvCxnSpPr>
          <p:cNvPr id="16" name="Straight Connector 15"/>
          <p:cNvCxnSpPr>
            <a:stCxn id="13" idx="4"/>
            <a:endCxn id="14" idx="0"/>
          </p:cNvCxnSpPr>
          <p:nvPr/>
        </p:nvCxnSpPr>
        <p:spPr>
          <a:xfrm flipH="1">
            <a:off x="3752235" y="2088363"/>
            <a:ext cx="4699" cy="273072"/>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14" idx="4"/>
            <a:endCxn id="15" idx="0"/>
          </p:cNvCxnSpPr>
          <p:nvPr/>
        </p:nvCxnSpPr>
        <p:spPr>
          <a:xfrm flipH="1">
            <a:off x="3747536" y="2580891"/>
            <a:ext cx="4699" cy="273072"/>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37" name="Straight Connector 36"/>
          <p:cNvCxnSpPr>
            <a:stCxn id="24" idx="4"/>
            <a:endCxn id="23" idx="0"/>
          </p:cNvCxnSpPr>
          <p:nvPr/>
        </p:nvCxnSpPr>
        <p:spPr>
          <a:xfrm>
            <a:off x="5593948" y="1103307"/>
            <a:ext cx="0" cy="273072"/>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39" name="Straight Connector 38"/>
          <p:cNvCxnSpPr>
            <a:stCxn id="23" idx="4"/>
          </p:cNvCxnSpPr>
          <p:nvPr/>
        </p:nvCxnSpPr>
        <p:spPr>
          <a:xfrm>
            <a:off x="5593948" y="1595835"/>
            <a:ext cx="9320" cy="273072"/>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41" name="Straight Connector 40"/>
          <p:cNvCxnSpPr>
            <a:stCxn id="8" idx="4"/>
            <a:endCxn id="9" idx="0"/>
          </p:cNvCxnSpPr>
          <p:nvPr/>
        </p:nvCxnSpPr>
        <p:spPr>
          <a:xfrm>
            <a:off x="5593948" y="2088363"/>
            <a:ext cx="0" cy="273072"/>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43" name="Straight Connector 42"/>
          <p:cNvCxnSpPr>
            <a:endCxn id="10" idx="0"/>
          </p:cNvCxnSpPr>
          <p:nvPr/>
        </p:nvCxnSpPr>
        <p:spPr>
          <a:xfrm flipH="1">
            <a:off x="5593948" y="2580891"/>
            <a:ext cx="9320" cy="273072"/>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20" idx="4"/>
            <a:endCxn id="27" idx="0"/>
          </p:cNvCxnSpPr>
          <p:nvPr/>
        </p:nvCxnSpPr>
        <p:spPr>
          <a:xfrm>
            <a:off x="5593948" y="4551003"/>
            <a:ext cx="0" cy="273068"/>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47" name="Straight Connector 46"/>
          <p:cNvCxnSpPr>
            <a:stCxn id="12" idx="4"/>
            <a:endCxn id="20" idx="0"/>
          </p:cNvCxnSpPr>
          <p:nvPr/>
        </p:nvCxnSpPr>
        <p:spPr>
          <a:xfrm>
            <a:off x="5593948" y="4058475"/>
            <a:ext cx="0" cy="273072"/>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49" name="Straight Connector 48"/>
          <p:cNvCxnSpPr>
            <a:endCxn id="12" idx="0"/>
          </p:cNvCxnSpPr>
          <p:nvPr/>
        </p:nvCxnSpPr>
        <p:spPr>
          <a:xfrm flipH="1">
            <a:off x="5593948" y="3565947"/>
            <a:ext cx="9320" cy="273072"/>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51" name="Straight Connector 50"/>
          <p:cNvCxnSpPr>
            <a:stCxn id="10" idx="4"/>
            <a:endCxn id="11" idx="0"/>
          </p:cNvCxnSpPr>
          <p:nvPr/>
        </p:nvCxnSpPr>
        <p:spPr>
          <a:xfrm>
            <a:off x="5593948" y="3073419"/>
            <a:ext cx="0" cy="273072"/>
          </a:xfrm>
          <a:prstGeom prst="line">
            <a:avLst/>
          </a:prstGeom>
          <a:ln w="38100" cmpd="sng"/>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639595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99</TotalTime>
  <Words>96</Words>
  <Application>Microsoft Macintosh PowerPoint</Application>
  <PresentationFormat>On-screen Show (4:3)</PresentationFormat>
  <Paragraphs>33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Illuminata,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Eunice</dc:creator>
  <cp:lastModifiedBy>Jonathan Eunice</cp:lastModifiedBy>
  <cp:revision>13</cp:revision>
  <dcterms:created xsi:type="dcterms:W3CDTF">2013-10-24T20:29:04Z</dcterms:created>
  <dcterms:modified xsi:type="dcterms:W3CDTF">2015-08-31T21:32:37Z</dcterms:modified>
</cp:coreProperties>
</file>